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3" r:id="rId10"/>
    <p:sldId id="264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HK Grotesk Light" panose="020B0604020202020204" charset="-52"/>
      <p:regular r:id="rId16"/>
    </p:embeddedFont>
    <p:embeddedFont>
      <p:font typeface="HK Grotesk Medium" panose="020B0604020202020204" charset="-52"/>
      <p:regular r:id="rId17"/>
    </p:embeddedFont>
    <p:embeddedFont>
      <p:font typeface="Jura Medium" panose="020B0604020202020204" charset="0"/>
      <p:regular r:id="rId18"/>
    </p:embeddedFont>
    <p:embeddedFont>
      <p:font typeface="Jura Semi-Bold" panose="020B0604020202020204" charset="0"/>
      <p:regular r:id="rId19"/>
    </p:embeddedFont>
    <p:embeddedFont>
      <p:font typeface="PT Serif Bold" panose="020B0604020202020204" charset="-52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8" d="100"/>
          <a:sy n="58" d="100"/>
        </p:scale>
        <p:origin x="326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0975" y="-456403"/>
            <a:ext cx="18609951" cy="11199807"/>
          </a:xfrm>
          <a:custGeom>
            <a:avLst/>
            <a:gdLst/>
            <a:ahLst/>
            <a:cxnLst/>
            <a:rect l="l" t="t" r="r" b="b"/>
            <a:pathLst>
              <a:path w="18609951" h="11199807">
                <a:moveTo>
                  <a:pt x="0" y="0"/>
                </a:moveTo>
                <a:lnTo>
                  <a:pt x="18609950" y="0"/>
                </a:lnTo>
                <a:lnTo>
                  <a:pt x="18609950" y="11199806"/>
                </a:lnTo>
                <a:lnTo>
                  <a:pt x="0" y="11199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9514120" y="6932034"/>
            <a:ext cx="7466110" cy="2312429"/>
          </a:xfrm>
          <a:prstGeom prst="rect">
            <a:avLst/>
          </a:prstGeom>
          <a:solidFill>
            <a:srgbClr val="393BE4"/>
          </a:solidFill>
        </p:spPr>
      </p:sp>
      <p:sp>
        <p:nvSpPr>
          <p:cNvPr id="4" name="Freeform 4"/>
          <p:cNvSpPr/>
          <p:nvPr/>
        </p:nvSpPr>
        <p:spPr>
          <a:xfrm rot="436196">
            <a:off x="6190766" y="-2861850"/>
            <a:ext cx="17035324" cy="11072961"/>
          </a:xfrm>
          <a:custGeom>
            <a:avLst/>
            <a:gdLst/>
            <a:ahLst/>
            <a:cxnLst/>
            <a:rect l="l" t="t" r="r" b="b"/>
            <a:pathLst>
              <a:path w="17035324" h="11072961">
                <a:moveTo>
                  <a:pt x="0" y="0"/>
                </a:moveTo>
                <a:lnTo>
                  <a:pt x="17035324" y="0"/>
                </a:lnTo>
                <a:lnTo>
                  <a:pt x="17035324" y="11072961"/>
                </a:lnTo>
                <a:lnTo>
                  <a:pt x="0" y="11072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1028700"/>
            <a:ext cx="621054" cy="385053"/>
          </a:xfrm>
          <a:custGeom>
            <a:avLst/>
            <a:gdLst/>
            <a:ahLst/>
            <a:cxnLst/>
            <a:rect l="l" t="t" r="r" b="b"/>
            <a:pathLst>
              <a:path w="621054" h="385053">
                <a:moveTo>
                  <a:pt x="0" y="0"/>
                </a:moveTo>
                <a:lnTo>
                  <a:pt x="621054" y="0"/>
                </a:lnTo>
                <a:lnTo>
                  <a:pt x="621054" y="385053"/>
                </a:lnTo>
                <a:lnTo>
                  <a:pt x="0" y="3850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396218" y="344807"/>
            <a:ext cx="5863082" cy="5863082"/>
          </a:xfrm>
          <a:custGeom>
            <a:avLst/>
            <a:gdLst/>
            <a:ahLst/>
            <a:cxnLst/>
            <a:rect l="l" t="t" r="r" b="b"/>
            <a:pathLst>
              <a:path w="5863082" h="5863082">
                <a:moveTo>
                  <a:pt x="0" y="0"/>
                </a:moveTo>
                <a:lnTo>
                  <a:pt x="5863082" y="0"/>
                </a:lnTo>
                <a:lnTo>
                  <a:pt x="5863082" y="5863083"/>
                </a:lnTo>
                <a:lnTo>
                  <a:pt x="0" y="58630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16414" y="4381500"/>
            <a:ext cx="10920959" cy="2018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2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Аналіз статистики використання мобільних мереж</a:t>
            </a:r>
          </a:p>
          <a:p>
            <a:pPr algn="l">
              <a:lnSpc>
                <a:spcPts val="402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 Продан Д.В., студентка 1 курсу, група 124 (спец. 172 «Телекомунікації та радіотехніка»)</a:t>
            </a:r>
          </a:p>
          <a:p>
            <a:pPr algn="l">
              <a:lnSpc>
                <a:spcPts val="402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 Керівник: Рябий П.А.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2782" y="562757"/>
            <a:ext cx="15727877" cy="8847944"/>
          </a:xfrm>
          <a:custGeom>
            <a:avLst/>
            <a:gdLst/>
            <a:ahLst/>
            <a:cxnLst/>
            <a:rect l="l" t="t" r="r" b="b"/>
            <a:pathLst>
              <a:path w="15727877" h="9161489">
                <a:moveTo>
                  <a:pt x="0" y="0"/>
                </a:moveTo>
                <a:lnTo>
                  <a:pt x="15727877" y="0"/>
                </a:lnTo>
                <a:lnTo>
                  <a:pt x="15727877" y="9161488"/>
                </a:lnTo>
                <a:lnTo>
                  <a:pt x="0" y="91614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544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04033">
            <a:off x="9593493" y="5704443"/>
            <a:ext cx="12649512" cy="8222182"/>
          </a:xfrm>
          <a:custGeom>
            <a:avLst/>
            <a:gdLst/>
            <a:ahLst/>
            <a:cxnLst/>
            <a:rect l="l" t="t" r="r" b="b"/>
            <a:pathLst>
              <a:path w="12649512" h="8222182">
                <a:moveTo>
                  <a:pt x="0" y="0"/>
                </a:moveTo>
                <a:lnTo>
                  <a:pt x="12649511" y="0"/>
                </a:lnTo>
                <a:lnTo>
                  <a:pt x="12649511" y="8222183"/>
                </a:lnTo>
                <a:lnTo>
                  <a:pt x="0" y="82221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948577" y="5579745"/>
            <a:ext cx="7422826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876069" y="9697402"/>
            <a:ext cx="7422826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028700" y="1028700"/>
            <a:ext cx="621054" cy="385053"/>
          </a:xfrm>
          <a:custGeom>
            <a:avLst/>
            <a:gdLst/>
            <a:ahLst/>
            <a:cxnLst/>
            <a:rect l="l" t="t" r="r" b="b"/>
            <a:pathLst>
              <a:path w="621054" h="385053">
                <a:moveTo>
                  <a:pt x="0" y="0"/>
                </a:moveTo>
                <a:lnTo>
                  <a:pt x="621054" y="0"/>
                </a:lnTo>
                <a:lnTo>
                  <a:pt x="621054" y="385053"/>
                </a:lnTo>
                <a:lnTo>
                  <a:pt x="0" y="3850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791000" y="2290010"/>
            <a:ext cx="3127248" cy="4114800"/>
          </a:xfrm>
          <a:custGeom>
            <a:avLst/>
            <a:gdLst/>
            <a:ahLst/>
            <a:cxnLst/>
            <a:rect l="l" t="t" r="r" b="b"/>
            <a:pathLst>
              <a:path w="3127248" h="4114800">
                <a:moveTo>
                  <a:pt x="0" y="0"/>
                </a:moveTo>
                <a:lnTo>
                  <a:pt x="3127248" y="0"/>
                </a:lnTo>
                <a:lnTo>
                  <a:pt x="31272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11935" y="2280485"/>
            <a:ext cx="7623603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b="1">
                <a:solidFill>
                  <a:srgbClr val="000000"/>
                </a:solidFill>
                <a:latin typeface="Jura Medium"/>
                <a:ea typeface="Jura Medium"/>
                <a:cs typeface="Jura Medium"/>
                <a:sym typeface="Jura Medium"/>
              </a:rPr>
              <a:t>Мета та актуальність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4310697"/>
            <a:ext cx="7495334" cy="1208405"/>
            <a:chOff x="0" y="0"/>
            <a:chExt cx="9993778" cy="1611207"/>
          </a:xfrm>
        </p:grpSpPr>
        <p:sp>
          <p:nvSpPr>
            <p:cNvPr id="9" name="TextBox 9"/>
            <p:cNvSpPr txBox="1"/>
            <p:nvPr/>
          </p:nvSpPr>
          <p:spPr>
            <a:xfrm>
              <a:off x="0" y="508423"/>
              <a:ext cx="1030472" cy="467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60"/>
                </a:lnSpc>
              </a:pPr>
              <a:r>
                <a:rPr lang="en-US" sz="2300" b="1">
                  <a:solidFill>
                    <a:srgbClr val="000000"/>
                  </a:solidFill>
                  <a:latin typeface="Jura Medium"/>
                  <a:ea typeface="Jura Medium"/>
                  <a:cs typeface="Jura Medium"/>
                  <a:sym typeface="Jura Medium"/>
                </a:rPr>
                <a:t>1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512506" y="-20955"/>
              <a:ext cx="8481273" cy="1624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</a:pPr>
              <a:r>
                <a:rPr lang="en-US" sz="2499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Мета: створити інтерактивний інструмент для аналізу статистики мережевого трафіку.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5820410"/>
            <a:ext cx="9412956" cy="3437890"/>
            <a:chOff x="0" y="0"/>
            <a:chExt cx="12550608" cy="4583853"/>
          </a:xfrm>
        </p:grpSpPr>
        <p:sp>
          <p:nvSpPr>
            <p:cNvPr id="12" name="TextBox 12"/>
            <p:cNvSpPr txBox="1"/>
            <p:nvPr/>
          </p:nvSpPr>
          <p:spPr>
            <a:xfrm>
              <a:off x="0" y="0"/>
              <a:ext cx="1294110" cy="457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60"/>
                </a:lnSpc>
              </a:pPr>
              <a:r>
                <a:rPr lang="en-US" sz="2300" b="1">
                  <a:solidFill>
                    <a:srgbClr val="000000"/>
                  </a:solidFill>
                  <a:latin typeface="Jura Medium"/>
                  <a:ea typeface="Jura Medium"/>
                  <a:cs typeface="Jura Medium"/>
                  <a:sym typeface="Jura Medium"/>
                </a:rPr>
                <a:t>2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899468" y="731732"/>
              <a:ext cx="10651140" cy="38521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 algn="l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Актуальність:</a:t>
              </a:r>
            </a:p>
            <a:p>
              <a:pPr marL="949959" lvl="2" indent="-316653" algn="l">
                <a:lnSpc>
                  <a:spcPts val="2859"/>
                </a:lnSpc>
                <a:buFont typeface="Arial"/>
                <a:buChar char="⚬"/>
              </a:pPr>
              <a:r>
                <a:rPr lang="en-US" sz="2199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Оператори мобільного зв’язку щодня обробляють сотні тисяч сесій.</a:t>
              </a:r>
            </a:p>
            <a:p>
              <a:pPr marL="949959" lvl="2" indent="-316653" algn="l">
                <a:lnSpc>
                  <a:spcPts val="2859"/>
                </a:lnSpc>
                <a:buFont typeface="Arial"/>
                <a:buChar char="⚬"/>
              </a:pPr>
              <a:r>
                <a:rPr lang="en-US" sz="2199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Вчасне виявлення аномалій допомагає запобігати шахрайству та DDoS-атакам.</a:t>
              </a:r>
            </a:p>
            <a:p>
              <a:pPr marL="949959" lvl="2" indent="-316653" algn="l">
                <a:lnSpc>
                  <a:spcPts val="2859"/>
                </a:lnSpc>
                <a:buFont typeface="Arial"/>
                <a:buChar char="⚬"/>
              </a:pPr>
              <a:r>
                <a:rPr lang="en-US" sz="2199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Інструмент полегшує прийняття рішень щодо розширення мережі та оптимізації ресурсів.</a:t>
              </a:r>
            </a:p>
            <a:p>
              <a:pPr algn="l">
                <a:lnSpc>
                  <a:spcPts val="2859"/>
                </a:lnSpc>
              </a:pPr>
              <a:endParaRPr lang="en-US" sz="2199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3656834" y="5477641"/>
            <a:ext cx="10964807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028700" y="1028700"/>
            <a:ext cx="621054" cy="385053"/>
          </a:xfrm>
          <a:custGeom>
            <a:avLst/>
            <a:gdLst/>
            <a:ahLst/>
            <a:cxnLst/>
            <a:rect l="l" t="t" r="r" b="b"/>
            <a:pathLst>
              <a:path w="621054" h="385053">
                <a:moveTo>
                  <a:pt x="0" y="0"/>
                </a:moveTo>
                <a:lnTo>
                  <a:pt x="621054" y="0"/>
                </a:lnTo>
                <a:lnTo>
                  <a:pt x="621054" y="385053"/>
                </a:lnTo>
                <a:lnTo>
                  <a:pt x="0" y="3850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45680" y="4927188"/>
            <a:ext cx="8258175" cy="4645223"/>
          </a:xfrm>
          <a:custGeom>
            <a:avLst/>
            <a:gdLst/>
            <a:ahLst/>
            <a:cxnLst/>
            <a:rect l="l" t="t" r="r" b="b"/>
            <a:pathLst>
              <a:path w="8258175" h="4645223">
                <a:moveTo>
                  <a:pt x="0" y="0"/>
                </a:moveTo>
                <a:lnTo>
                  <a:pt x="8258175" y="0"/>
                </a:lnTo>
                <a:lnTo>
                  <a:pt x="8258175" y="4645223"/>
                </a:lnTo>
                <a:lnTo>
                  <a:pt x="0" y="46452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222" b="-9222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880478"/>
            <a:ext cx="6892136" cy="220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1">
                <a:solidFill>
                  <a:srgbClr val="000000"/>
                </a:solidFill>
                <a:latin typeface="Jura Medium"/>
                <a:ea typeface="Jura Medium"/>
                <a:cs typeface="Jura Medium"/>
                <a:sym typeface="Jura Medium"/>
              </a:rPr>
              <a:t> Постановка задачі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020809" y="1417563"/>
            <a:ext cx="7238491" cy="2463165"/>
            <a:chOff x="0" y="0"/>
            <a:chExt cx="9651322" cy="3284220"/>
          </a:xfrm>
        </p:grpSpPr>
        <p:sp>
          <p:nvSpPr>
            <p:cNvPr id="7" name="TextBox 7"/>
            <p:cNvSpPr txBox="1"/>
            <p:nvPr/>
          </p:nvSpPr>
          <p:spPr>
            <a:xfrm>
              <a:off x="1537822" y="-48260"/>
              <a:ext cx="8113500" cy="30467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22"/>
                </a:lnSpc>
              </a:pPr>
              <a:r>
                <a:rPr lang="en-US" sz="2325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Генерація синтетичних даних</a:t>
              </a:r>
            </a:p>
            <a:p>
              <a:pPr marL="501968" lvl="1" indent="-250984" algn="l">
                <a:lnSpc>
                  <a:spcPts val="3022"/>
                </a:lnSpc>
                <a:buFont typeface="Arial"/>
                <a:buChar char="•"/>
              </a:pPr>
              <a:r>
                <a:rPr lang="en-US" sz="2325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dataset.py → 230 000 записів з &gt; 30 параметрів (тип протоколу, тривалість сеансу, обсяг переданих даних, мітки «звичайний/анормальний»).</a:t>
              </a:r>
            </a:p>
            <a:p>
              <a:pPr algn="l">
                <a:lnSpc>
                  <a:spcPts val="3022"/>
                </a:lnSpc>
              </a:pPr>
              <a:endParaRPr lang="en-US" sz="2325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080"/>
              <a:ext cx="1030472" cy="457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60"/>
                </a:lnSpc>
              </a:pPr>
              <a:r>
                <a:rPr lang="en-US" sz="2300" b="1">
                  <a:solidFill>
                    <a:srgbClr val="000000"/>
                  </a:solidFill>
                  <a:latin typeface="Jura Medium"/>
                  <a:ea typeface="Jura Medium"/>
                  <a:cs typeface="Jura Medium"/>
                  <a:sym typeface="Jura Medium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20809" y="3853017"/>
            <a:ext cx="7238491" cy="2811780"/>
            <a:chOff x="0" y="0"/>
            <a:chExt cx="9651322" cy="3749040"/>
          </a:xfrm>
        </p:grpSpPr>
        <p:sp>
          <p:nvSpPr>
            <p:cNvPr id="10" name="TextBox 10"/>
            <p:cNvSpPr txBox="1"/>
            <p:nvPr/>
          </p:nvSpPr>
          <p:spPr>
            <a:xfrm>
              <a:off x="1537822" y="-28575"/>
              <a:ext cx="8113500" cy="27362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30"/>
                </a:lnSpc>
              </a:pPr>
              <a:r>
                <a:rPr lang="en-US" sz="2100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Підготовка та аналіз даних</a:t>
              </a:r>
            </a:p>
            <a:p>
              <a:pPr marL="453390" lvl="1" indent="-226695" algn="l">
                <a:lnSpc>
                  <a:spcPts val="2730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data_loader.py → читання CSV.</a:t>
              </a:r>
            </a:p>
            <a:p>
              <a:pPr marL="453390" lvl="1" indent="-226695" algn="l">
                <a:lnSpc>
                  <a:spcPts val="2730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data_cleaner.py → очищення від дублікатів і «шуму», фільтрація за протоколами та часовими інтервалами.</a:t>
              </a:r>
            </a:p>
            <a:p>
              <a:pPr algn="l">
                <a:lnSpc>
                  <a:spcPts val="2730"/>
                </a:lnSpc>
              </a:pPr>
              <a:endParaRPr lang="en-US" sz="210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080"/>
              <a:ext cx="1030472" cy="467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60"/>
                </a:lnSpc>
              </a:pPr>
              <a:r>
                <a:rPr lang="en-US" sz="2300" b="1">
                  <a:solidFill>
                    <a:srgbClr val="000000"/>
                  </a:solidFill>
                  <a:latin typeface="Jura Medium"/>
                  <a:ea typeface="Jura Medium"/>
                  <a:cs typeface="Jura Medium"/>
                  <a:sym typeface="Jura Medium"/>
                </a:rPr>
                <a:t>2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182168" y="6664797"/>
            <a:ext cx="7238491" cy="2468880"/>
            <a:chOff x="0" y="0"/>
            <a:chExt cx="9651322" cy="3291840"/>
          </a:xfrm>
        </p:grpSpPr>
        <p:sp>
          <p:nvSpPr>
            <p:cNvPr id="13" name="TextBox 13"/>
            <p:cNvSpPr txBox="1"/>
            <p:nvPr/>
          </p:nvSpPr>
          <p:spPr>
            <a:xfrm>
              <a:off x="1537822" y="-28575"/>
              <a:ext cx="8113500" cy="2279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30"/>
                </a:lnSpc>
              </a:pPr>
              <a:r>
                <a:rPr lang="en-US" sz="2100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Візуалізація результатів</a:t>
              </a:r>
            </a:p>
            <a:p>
              <a:pPr marL="453390" lvl="1" indent="-226695" algn="l">
                <a:lnSpc>
                  <a:spcPts val="2730"/>
                </a:lnSpc>
                <a:buFont typeface="Arial"/>
                <a:buChar char="•"/>
              </a:pPr>
              <a:r>
                <a:rPr lang="en-US" sz="2100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dashboard.py на Streamlit → інтерактивні графіки (гістограми, теплові карти, точкові діаграми) і фільтри.</a:t>
              </a:r>
            </a:p>
            <a:p>
              <a:pPr algn="l">
                <a:lnSpc>
                  <a:spcPts val="2730"/>
                </a:lnSpc>
              </a:pPr>
              <a:endParaRPr lang="en-US" sz="210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080"/>
              <a:ext cx="1030472" cy="467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60"/>
                </a:lnSpc>
              </a:pPr>
              <a:r>
                <a:rPr lang="en-US" sz="2300" b="1">
                  <a:solidFill>
                    <a:srgbClr val="000000"/>
                  </a:solidFill>
                  <a:latin typeface="Jura Medium"/>
                  <a:ea typeface="Jura Medium"/>
                  <a:cs typeface="Jura Medium"/>
                  <a:sym typeface="Jura Medium"/>
                </a:rPr>
                <a:t>3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456403"/>
            <a:ext cx="18609951" cy="11199807"/>
          </a:xfrm>
          <a:custGeom>
            <a:avLst/>
            <a:gdLst/>
            <a:ahLst/>
            <a:cxnLst/>
            <a:rect l="l" t="t" r="r" b="b"/>
            <a:pathLst>
              <a:path w="18609951" h="11199807">
                <a:moveTo>
                  <a:pt x="0" y="0"/>
                </a:moveTo>
                <a:lnTo>
                  <a:pt x="18609951" y="0"/>
                </a:lnTo>
                <a:lnTo>
                  <a:pt x="18609951" y="11199806"/>
                </a:lnTo>
                <a:lnTo>
                  <a:pt x="0" y="11199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42173" y="4317907"/>
            <a:ext cx="6240636" cy="4084780"/>
          </a:xfrm>
          <a:custGeom>
            <a:avLst/>
            <a:gdLst/>
            <a:ahLst/>
            <a:cxnLst/>
            <a:rect l="l" t="t" r="r" b="b"/>
            <a:pathLst>
              <a:path w="6240636" h="4084780">
                <a:moveTo>
                  <a:pt x="0" y="0"/>
                </a:moveTo>
                <a:lnTo>
                  <a:pt x="6240636" y="0"/>
                </a:lnTo>
                <a:lnTo>
                  <a:pt x="6240636" y="4084780"/>
                </a:lnTo>
                <a:lnTo>
                  <a:pt x="0" y="40847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168970">
            <a:off x="6305956" y="5899373"/>
            <a:ext cx="14151146" cy="9198245"/>
          </a:xfrm>
          <a:custGeom>
            <a:avLst/>
            <a:gdLst/>
            <a:ahLst/>
            <a:cxnLst/>
            <a:rect l="l" t="t" r="r" b="b"/>
            <a:pathLst>
              <a:path w="14151146" h="9198245">
                <a:moveTo>
                  <a:pt x="0" y="0"/>
                </a:moveTo>
                <a:lnTo>
                  <a:pt x="14151146" y="0"/>
                </a:lnTo>
                <a:lnTo>
                  <a:pt x="14151146" y="9198245"/>
                </a:lnTo>
                <a:lnTo>
                  <a:pt x="0" y="91982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7000"/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849242" y="2232028"/>
            <a:ext cx="10462746" cy="1031250"/>
          </a:xfrm>
          <a:prstGeom prst="rect">
            <a:avLst/>
          </a:prstGeom>
          <a:solidFill>
            <a:srgbClr val="393BE4"/>
          </a:solidFill>
        </p:spPr>
      </p:sp>
      <p:sp>
        <p:nvSpPr>
          <p:cNvPr id="6" name="AutoShape 6"/>
          <p:cNvSpPr/>
          <p:nvPr/>
        </p:nvSpPr>
        <p:spPr>
          <a:xfrm>
            <a:off x="849242" y="2092669"/>
            <a:ext cx="10462746" cy="0"/>
          </a:xfrm>
          <a:prstGeom prst="line">
            <a:avLst/>
          </a:prstGeom>
          <a:ln w="9525" cap="rnd">
            <a:solidFill>
              <a:srgbClr val="76B5F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028700" y="3945710"/>
            <a:ext cx="10462746" cy="482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2999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Jura Medium"/>
                <a:ea typeface="Jura Medium"/>
                <a:cs typeface="Jura Medium"/>
                <a:sym typeface="Jura Medium"/>
              </a:rPr>
              <a:t>dataset.py</a:t>
            </a:r>
          </a:p>
          <a:p>
            <a:pPr marL="539749" lvl="1" indent="-269875" algn="l">
              <a:lnSpc>
                <a:spcPts val="2999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Jura Medium"/>
                <a:ea typeface="Jura Medium"/>
                <a:cs typeface="Jura Medium"/>
                <a:sym typeface="Jura Medium"/>
              </a:rPr>
              <a:t>Генерує контрольовані дані з фіксованим seed для відтворюваності.</a:t>
            </a:r>
          </a:p>
          <a:p>
            <a:pPr marL="539749" lvl="1" indent="-269875" algn="l">
              <a:lnSpc>
                <a:spcPts val="2999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Jura Medium"/>
                <a:ea typeface="Jura Medium"/>
                <a:cs typeface="Jura Medium"/>
                <a:sym typeface="Jura Medium"/>
              </a:rPr>
              <a:t>Підтримує протоколи TCP, UDP, HTTP, HTTPS.</a:t>
            </a:r>
          </a:p>
          <a:p>
            <a:pPr marL="539749" lvl="1" indent="-269875" algn="l">
              <a:lnSpc>
                <a:spcPts val="2999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Jura Medium"/>
                <a:ea typeface="Jura Medium"/>
                <a:cs typeface="Jura Medium"/>
                <a:sym typeface="Jura Medium"/>
              </a:rPr>
              <a:t>data_loader.py / data_cleaner.py</a:t>
            </a:r>
          </a:p>
          <a:p>
            <a:pPr marL="539749" lvl="1" indent="-269875" algn="l">
              <a:lnSpc>
                <a:spcPts val="2999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Jura Medium"/>
                <a:ea typeface="Jura Medium"/>
                <a:cs typeface="Jura Medium"/>
                <a:sym typeface="Jura Medium"/>
              </a:rPr>
              <a:t>Завантаження та попередня обробка даних.</a:t>
            </a:r>
          </a:p>
          <a:p>
            <a:pPr marL="539749" lvl="1" indent="-269875" algn="l">
              <a:lnSpc>
                <a:spcPts val="2999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Jura Medium"/>
                <a:ea typeface="Jura Medium"/>
                <a:cs typeface="Jura Medium"/>
                <a:sym typeface="Jura Medium"/>
              </a:rPr>
              <a:t>Розрахунок статистичних метрик: середня тривалість сесії, обсяг переданих байтів.</a:t>
            </a:r>
          </a:p>
          <a:p>
            <a:pPr marL="539749" lvl="1" indent="-269875" algn="l">
              <a:lnSpc>
                <a:spcPts val="2999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Jura Medium"/>
                <a:ea typeface="Jura Medium"/>
                <a:cs typeface="Jura Medium"/>
                <a:sym typeface="Jura Medium"/>
              </a:rPr>
              <a:t>dashboard.py</a:t>
            </a:r>
          </a:p>
          <a:p>
            <a:pPr marL="539749" lvl="1" indent="-269875" algn="l">
              <a:lnSpc>
                <a:spcPts val="2999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Jura Medium"/>
                <a:ea typeface="Jura Medium"/>
                <a:cs typeface="Jura Medium"/>
                <a:sym typeface="Jura Medium"/>
              </a:rPr>
              <a:t>Інтерактивна панель із шістьма вкладками.</a:t>
            </a:r>
          </a:p>
          <a:p>
            <a:pPr marL="539749" lvl="1" indent="-269875" algn="l">
              <a:lnSpc>
                <a:spcPts val="2999"/>
              </a:lnSpc>
              <a:buFont typeface="Arial"/>
              <a:buChar char="•"/>
            </a:pPr>
            <a:r>
              <a:rPr lang="en-US" sz="2499" b="1">
                <a:solidFill>
                  <a:srgbClr val="FFFFFF"/>
                </a:solidFill>
                <a:latin typeface="Jura Medium"/>
                <a:ea typeface="Jura Medium"/>
                <a:cs typeface="Jura Medium"/>
                <a:sym typeface="Jura Medium"/>
              </a:rPr>
              <a:t>Функції: фільтрація по протоколу/регіону, сортування, налаштування шкал.</a:t>
            </a:r>
          </a:p>
          <a:p>
            <a:pPr algn="l">
              <a:lnSpc>
                <a:spcPts val="2999"/>
              </a:lnSpc>
            </a:pPr>
            <a:endParaRPr lang="en-US" sz="2499" b="1">
              <a:solidFill>
                <a:srgbClr val="FFFFFF"/>
              </a:solidFill>
              <a:latin typeface="Jura Medium"/>
              <a:ea typeface="Jura Medium"/>
              <a:cs typeface="Jura Medium"/>
              <a:sym typeface="Jura Medium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1028700" y="3802835"/>
            <a:ext cx="10462746" cy="0"/>
          </a:xfrm>
          <a:prstGeom prst="line">
            <a:avLst/>
          </a:prstGeom>
          <a:ln w="9525" cap="rnd">
            <a:solidFill>
              <a:srgbClr val="76B5F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028700" y="1028700"/>
            <a:ext cx="621054" cy="385053"/>
          </a:xfrm>
          <a:custGeom>
            <a:avLst/>
            <a:gdLst/>
            <a:ahLst/>
            <a:cxnLst/>
            <a:rect l="l" t="t" r="r" b="b"/>
            <a:pathLst>
              <a:path w="621054" h="385053">
                <a:moveTo>
                  <a:pt x="0" y="0"/>
                </a:moveTo>
                <a:lnTo>
                  <a:pt x="621054" y="0"/>
                </a:lnTo>
                <a:lnTo>
                  <a:pt x="621054" y="385053"/>
                </a:lnTo>
                <a:lnTo>
                  <a:pt x="0" y="3850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1028700" y="8213688"/>
            <a:ext cx="10613473" cy="0"/>
          </a:xfrm>
          <a:prstGeom prst="line">
            <a:avLst/>
          </a:prstGeom>
          <a:ln w="9525" cap="rnd">
            <a:solidFill>
              <a:srgbClr val="76B5F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339227" y="2514513"/>
            <a:ext cx="9379881" cy="513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48"/>
              </a:lnSpc>
            </a:pPr>
            <a:r>
              <a:rPr lang="en-US" sz="3725" b="1" u="none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Короткий опис програми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0975" y="-7049486"/>
            <a:ext cx="18609951" cy="11199807"/>
          </a:xfrm>
          <a:custGeom>
            <a:avLst/>
            <a:gdLst/>
            <a:ahLst/>
            <a:cxnLst/>
            <a:rect l="l" t="t" r="r" b="b"/>
            <a:pathLst>
              <a:path w="18609951" h="11199807">
                <a:moveTo>
                  <a:pt x="0" y="0"/>
                </a:moveTo>
                <a:lnTo>
                  <a:pt x="18609950" y="0"/>
                </a:lnTo>
                <a:lnTo>
                  <a:pt x="18609950" y="11199807"/>
                </a:lnTo>
                <a:lnTo>
                  <a:pt x="0" y="11199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375427" y="4140796"/>
            <a:ext cx="1957463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28700" y="1028700"/>
            <a:ext cx="621054" cy="385053"/>
          </a:xfrm>
          <a:custGeom>
            <a:avLst/>
            <a:gdLst/>
            <a:ahLst/>
            <a:cxnLst/>
            <a:rect l="l" t="t" r="r" b="b"/>
            <a:pathLst>
              <a:path w="621054" h="385053">
                <a:moveTo>
                  <a:pt x="0" y="0"/>
                </a:moveTo>
                <a:lnTo>
                  <a:pt x="621054" y="0"/>
                </a:lnTo>
                <a:lnTo>
                  <a:pt x="621054" y="385053"/>
                </a:lnTo>
                <a:lnTo>
                  <a:pt x="0" y="385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613903" y="5530254"/>
            <a:ext cx="11301259" cy="3249112"/>
          </a:xfrm>
          <a:custGeom>
            <a:avLst/>
            <a:gdLst/>
            <a:ahLst/>
            <a:cxnLst/>
            <a:rect l="l" t="t" r="r" b="b"/>
            <a:pathLst>
              <a:path w="11301259" h="3249112">
                <a:moveTo>
                  <a:pt x="0" y="0"/>
                </a:moveTo>
                <a:lnTo>
                  <a:pt x="11301259" y="0"/>
                </a:lnTo>
                <a:lnTo>
                  <a:pt x="11301259" y="3249112"/>
                </a:lnTo>
                <a:lnTo>
                  <a:pt x="0" y="32491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613903" y="2059455"/>
            <a:ext cx="10684165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0"/>
              </a:lnSpc>
            </a:pPr>
            <a:r>
              <a:rPr lang="en-US" sz="6525" b="1">
                <a:solidFill>
                  <a:srgbClr val="FFFFFF"/>
                </a:solidFill>
                <a:latin typeface="Jura Medium"/>
                <a:ea typeface="Jura Medium"/>
                <a:cs typeface="Jura Medium"/>
                <a:sym typeface="Jura Medium"/>
              </a:rPr>
              <a:t>Вхідні дані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52904" y="4364302"/>
            <a:ext cx="14623256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80"/>
              </a:lnSpc>
              <a:spcBef>
                <a:spcPct val="0"/>
              </a:spcBef>
            </a:pPr>
            <a:r>
              <a:rPr lang="en-US" sz="4200" b="1">
                <a:solidFill>
                  <a:srgbClr val="000000"/>
                </a:solidFill>
                <a:latin typeface="PT Serif Bold"/>
                <a:ea typeface="PT Serif Bold"/>
                <a:cs typeface="PT Serif Bold"/>
                <a:sym typeface="PT Serif Bold"/>
              </a:rPr>
              <a:t>Синтетичні або реальні дані з датасету у форматі .csv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70526" y="9223322"/>
            <a:ext cx="12510731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  <a:spcBef>
                <a:spcPct val="0"/>
              </a:spcBef>
            </a:pPr>
            <a:r>
              <a:rPr lang="en-US" sz="5499" b="1">
                <a:solidFill>
                  <a:srgbClr val="000000"/>
                </a:solidFill>
                <a:latin typeface="Jura Medium"/>
                <a:ea typeface="Jura Medium"/>
                <a:cs typeface="Jura Medium"/>
                <a:sym typeface="Jura Medium"/>
              </a:rPr>
              <a:t>Приклад структури даних датасету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0975" y="-7049486"/>
            <a:ext cx="18609951" cy="11199807"/>
          </a:xfrm>
          <a:custGeom>
            <a:avLst/>
            <a:gdLst/>
            <a:ahLst/>
            <a:cxnLst/>
            <a:rect l="l" t="t" r="r" b="b"/>
            <a:pathLst>
              <a:path w="18609951" h="11199807">
                <a:moveTo>
                  <a:pt x="0" y="0"/>
                </a:moveTo>
                <a:lnTo>
                  <a:pt x="18609950" y="0"/>
                </a:lnTo>
                <a:lnTo>
                  <a:pt x="18609950" y="11199807"/>
                </a:lnTo>
                <a:lnTo>
                  <a:pt x="0" y="11199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1028700"/>
            <a:ext cx="621054" cy="385053"/>
          </a:xfrm>
          <a:custGeom>
            <a:avLst/>
            <a:gdLst/>
            <a:ahLst/>
            <a:cxnLst/>
            <a:rect l="l" t="t" r="r" b="b"/>
            <a:pathLst>
              <a:path w="621054" h="385053">
                <a:moveTo>
                  <a:pt x="0" y="0"/>
                </a:moveTo>
                <a:lnTo>
                  <a:pt x="621054" y="0"/>
                </a:lnTo>
                <a:lnTo>
                  <a:pt x="621054" y="385053"/>
                </a:lnTo>
                <a:lnTo>
                  <a:pt x="0" y="385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613903" y="2059455"/>
            <a:ext cx="10684165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0"/>
              </a:lnSpc>
            </a:pPr>
            <a:r>
              <a:rPr lang="en-US" sz="6525" b="1">
                <a:solidFill>
                  <a:srgbClr val="FFFFFF"/>
                </a:solidFill>
                <a:latin typeface="Jura Medium"/>
                <a:ea typeface="Jura Medium"/>
                <a:cs typeface="Jura Medium"/>
                <a:sym typeface="Jura Medium"/>
              </a:rPr>
              <a:t>Вихідні дані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1951" y="4453812"/>
            <a:ext cx="17966049" cy="481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b="1">
                <a:solidFill>
                  <a:srgbClr val="000000"/>
                </a:solidFill>
                <a:latin typeface="Jura Medium"/>
                <a:ea typeface="Jura Medium"/>
                <a:cs typeface="Jura Medium"/>
                <a:sym typeface="Jura Medium"/>
              </a:rPr>
              <a:t>Інтерактивний інтерфейс (Дашборд)</a:t>
            </a:r>
          </a:p>
          <a:p>
            <a:pPr marL="863599" lvl="1" indent="-431800" algn="l">
              <a:lnSpc>
                <a:spcPts val="4799"/>
              </a:lnSpc>
              <a:buAutoNum type="arabicPeriod"/>
            </a:pPr>
            <a:r>
              <a:rPr lang="en-US" sz="3999" b="1">
                <a:solidFill>
                  <a:srgbClr val="000000"/>
                </a:solidFill>
                <a:latin typeface="Jura Medium"/>
                <a:ea typeface="Jura Medium"/>
                <a:cs typeface="Jura Medium"/>
                <a:sym typeface="Jura Medium"/>
              </a:rPr>
              <a:t>Створює веб-сторінку з графіками та можливістю взаємодії</a:t>
            </a:r>
          </a:p>
          <a:p>
            <a:pPr marL="863599" lvl="1" indent="-431800" algn="l">
              <a:lnSpc>
                <a:spcPts val="4799"/>
              </a:lnSpc>
              <a:buAutoNum type="arabicPeriod"/>
            </a:pPr>
            <a:r>
              <a:rPr lang="en-US" sz="3999" b="1">
                <a:solidFill>
                  <a:srgbClr val="000000"/>
                </a:solidFill>
                <a:latin typeface="Jura Medium"/>
                <a:ea typeface="Jura Medium"/>
                <a:cs typeface="Jura Medium"/>
                <a:sym typeface="Jura Medium"/>
              </a:rPr>
              <a:t>Дозволяє перемикатися між реальними та тестовими даними(більш розширений варіант даних)</a:t>
            </a:r>
          </a:p>
          <a:p>
            <a:pPr marL="863599" lvl="1" indent="-431800" algn="l">
              <a:lnSpc>
                <a:spcPts val="4799"/>
              </a:lnSpc>
              <a:buAutoNum type="arabicPeriod"/>
            </a:pPr>
            <a:r>
              <a:rPr lang="en-US" sz="3999" b="1">
                <a:solidFill>
                  <a:srgbClr val="000000"/>
                </a:solidFill>
                <a:latin typeface="Jura Medium"/>
                <a:ea typeface="Jura Medium"/>
                <a:cs typeface="Jura Medium"/>
                <a:sym typeface="Jura Medium"/>
              </a:rPr>
              <a:t> Надає фільтри для вибору конкретних протоколів або сервісів</a:t>
            </a:r>
          </a:p>
          <a:p>
            <a:pPr marL="863599" lvl="1" indent="-431800" algn="l">
              <a:lnSpc>
                <a:spcPts val="4799"/>
              </a:lnSpc>
              <a:buAutoNum type="arabicPeriod"/>
            </a:pPr>
            <a:r>
              <a:rPr lang="en-US" sz="3999" b="1">
                <a:solidFill>
                  <a:srgbClr val="000000"/>
                </a:solidFill>
                <a:latin typeface="Jura Medium"/>
                <a:ea typeface="Jura Medium"/>
                <a:cs typeface="Jura Medium"/>
                <a:sym typeface="Jura Medium"/>
              </a:rPr>
              <a:t>Показує важливі показники (кількість з'єднань, середня тривалість)</a:t>
            </a:r>
          </a:p>
          <a:p>
            <a:pPr marL="863599" lvl="1" indent="-431800" algn="l">
              <a:lnSpc>
                <a:spcPts val="4799"/>
              </a:lnSpc>
              <a:buAutoNum type="arabicPeriod"/>
            </a:pPr>
            <a:r>
              <a:rPr lang="en-US" sz="3999" b="1">
                <a:solidFill>
                  <a:srgbClr val="000000"/>
                </a:solidFill>
                <a:latin typeface="Jura Medium"/>
                <a:ea typeface="Jura Medium"/>
                <a:cs typeface="Jura Medium"/>
                <a:sym typeface="Jura Medium"/>
              </a:rPr>
              <a:t>Містить шість різних вкладок з різними типами графіків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0975" y="-7049486"/>
            <a:ext cx="18609951" cy="11199807"/>
          </a:xfrm>
          <a:custGeom>
            <a:avLst/>
            <a:gdLst/>
            <a:ahLst/>
            <a:cxnLst/>
            <a:rect l="l" t="t" r="r" b="b"/>
            <a:pathLst>
              <a:path w="18609951" h="11199807">
                <a:moveTo>
                  <a:pt x="0" y="0"/>
                </a:moveTo>
                <a:lnTo>
                  <a:pt x="18609950" y="0"/>
                </a:lnTo>
                <a:lnTo>
                  <a:pt x="18609950" y="11199807"/>
                </a:lnTo>
                <a:lnTo>
                  <a:pt x="0" y="11199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1028700"/>
            <a:ext cx="621054" cy="385053"/>
          </a:xfrm>
          <a:custGeom>
            <a:avLst/>
            <a:gdLst/>
            <a:ahLst/>
            <a:cxnLst/>
            <a:rect l="l" t="t" r="r" b="b"/>
            <a:pathLst>
              <a:path w="621054" h="385053">
                <a:moveTo>
                  <a:pt x="0" y="0"/>
                </a:moveTo>
                <a:lnTo>
                  <a:pt x="621054" y="0"/>
                </a:lnTo>
                <a:lnTo>
                  <a:pt x="621054" y="385053"/>
                </a:lnTo>
                <a:lnTo>
                  <a:pt x="0" y="3850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613903" y="2059455"/>
            <a:ext cx="10684165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0"/>
              </a:lnSpc>
            </a:pPr>
            <a:r>
              <a:rPr lang="uk-UA" sz="6525" b="1" dirty="0">
                <a:solidFill>
                  <a:srgbClr val="FFFFFF"/>
                </a:solidFill>
                <a:latin typeface="Jura Medium"/>
                <a:ea typeface="Jura Medium"/>
                <a:cs typeface="Jura Medium"/>
                <a:sym typeface="Jura Medium"/>
              </a:rPr>
              <a:t>Приклади візуалізацій </a:t>
            </a:r>
            <a:endParaRPr lang="en-US" sz="6525" b="1" dirty="0">
              <a:solidFill>
                <a:srgbClr val="FFFFFF"/>
              </a:solidFill>
              <a:latin typeface="Jura Medium"/>
              <a:ea typeface="Jura Medium"/>
              <a:cs typeface="Jura Medium"/>
              <a:sym typeface="Jura Medium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5F93D16-A271-4338-9076-A65B4CAE2BC7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57200" y="5027613"/>
            <a:ext cx="8380343" cy="44958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9B6B7C-8EF1-4F7D-9F9E-EE07FF213D8F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9906000" y="4795631"/>
            <a:ext cx="7620000" cy="228565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FC337A5-7B0D-4AB5-B978-16242CF143F6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9906000" y="7284388"/>
            <a:ext cx="7620000" cy="243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7752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0975" y="-456403"/>
            <a:ext cx="18609951" cy="11199807"/>
          </a:xfrm>
          <a:custGeom>
            <a:avLst/>
            <a:gdLst/>
            <a:ahLst/>
            <a:cxnLst/>
            <a:rect l="l" t="t" r="r" b="b"/>
            <a:pathLst>
              <a:path w="18609951" h="11199807">
                <a:moveTo>
                  <a:pt x="0" y="0"/>
                </a:moveTo>
                <a:lnTo>
                  <a:pt x="18609950" y="0"/>
                </a:lnTo>
                <a:lnTo>
                  <a:pt x="18609950" y="11199806"/>
                </a:lnTo>
                <a:lnTo>
                  <a:pt x="0" y="11199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066204" y="1028700"/>
            <a:ext cx="8155591" cy="8217220"/>
          </a:xfrm>
          <a:custGeom>
            <a:avLst/>
            <a:gdLst/>
            <a:ahLst/>
            <a:cxnLst/>
            <a:rect l="l" t="t" r="r" b="b"/>
            <a:pathLst>
              <a:path w="8155591" h="8217220">
                <a:moveTo>
                  <a:pt x="0" y="0"/>
                </a:moveTo>
                <a:lnTo>
                  <a:pt x="8155592" y="0"/>
                </a:lnTo>
                <a:lnTo>
                  <a:pt x="8155592" y="8217220"/>
                </a:lnTo>
                <a:lnTo>
                  <a:pt x="0" y="82172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3000"/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290438" y="1130236"/>
            <a:ext cx="6638348" cy="2794085"/>
          </a:xfrm>
          <a:prstGeom prst="rect">
            <a:avLst/>
          </a:prstGeom>
          <a:solidFill>
            <a:srgbClr val="393BE4"/>
          </a:solidFill>
        </p:spPr>
      </p:sp>
      <p:sp>
        <p:nvSpPr>
          <p:cNvPr id="5" name="TextBox 5"/>
          <p:cNvSpPr txBox="1"/>
          <p:nvPr/>
        </p:nvSpPr>
        <p:spPr>
          <a:xfrm>
            <a:off x="1734308" y="2350430"/>
            <a:ext cx="5750608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15"/>
              </a:lnSpc>
            </a:pPr>
            <a:r>
              <a:rPr lang="en-US" sz="2750" b="1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В</a:t>
            </a:r>
            <a:r>
              <a:rPr lang="en-US" sz="2750" b="1" u="none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исновки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500449" y="3634067"/>
            <a:ext cx="7518772" cy="2228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l">
              <a:lnSpc>
                <a:spcPts val="299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Реалізовано:</a:t>
            </a:r>
          </a:p>
          <a:p>
            <a:pPr marL="496571" lvl="1" indent="-248285" algn="l">
              <a:lnSpc>
                <a:spcPts val="299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 – Модулі генерації, завантаження та очистки даних.</a:t>
            </a:r>
          </a:p>
          <a:p>
            <a:pPr marL="496571" lvl="1" indent="-248285" algn="l">
              <a:lnSpc>
                <a:spcPts val="299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 – Інтерактивний Streamlit-інтерфейс із трьома вкладками.</a:t>
            </a:r>
          </a:p>
          <a:p>
            <a:pPr marL="496571" lvl="1" indent="-248285" algn="l">
              <a:lnSpc>
                <a:spcPts val="299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 – Базовий алгоритм виявлення аномалій у трафіку.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500449" y="7039027"/>
            <a:ext cx="7518772" cy="1710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38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Досягнуто:</a:t>
            </a:r>
          </a:p>
          <a:p>
            <a:pPr marL="561341" lvl="1" indent="-280670" algn="l">
              <a:lnSpc>
                <a:spcPts val="338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 – Швидка обробка &gt;200 тис. записів.</a:t>
            </a:r>
          </a:p>
          <a:p>
            <a:pPr marL="561341" lvl="1" indent="-280670" algn="l">
              <a:lnSpc>
                <a:spcPts val="338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 – Візуалізація ключових метрик для аналітиків і операторів.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68390">
            <a:off x="1057519" y="6663353"/>
            <a:ext cx="12649512" cy="8222182"/>
          </a:xfrm>
          <a:custGeom>
            <a:avLst/>
            <a:gdLst/>
            <a:ahLst/>
            <a:cxnLst/>
            <a:rect l="l" t="t" r="r" b="b"/>
            <a:pathLst>
              <a:path w="12649512" h="8222182">
                <a:moveTo>
                  <a:pt x="0" y="0"/>
                </a:moveTo>
                <a:lnTo>
                  <a:pt x="12649512" y="0"/>
                </a:lnTo>
                <a:lnTo>
                  <a:pt x="12649512" y="8222183"/>
                </a:lnTo>
                <a:lnTo>
                  <a:pt x="0" y="82221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1028700"/>
            <a:ext cx="621054" cy="385053"/>
          </a:xfrm>
          <a:custGeom>
            <a:avLst/>
            <a:gdLst/>
            <a:ahLst/>
            <a:cxnLst/>
            <a:rect l="l" t="t" r="r" b="b"/>
            <a:pathLst>
              <a:path w="621054" h="385053">
                <a:moveTo>
                  <a:pt x="0" y="0"/>
                </a:moveTo>
                <a:lnTo>
                  <a:pt x="621054" y="0"/>
                </a:lnTo>
                <a:lnTo>
                  <a:pt x="621054" y="385053"/>
                </a:lnTo>
                <a:lnTo>
                  <a:pt x="0" y="3850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876069" y="732277"/>
            <a:ext cx="5292073" cy="996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3500" b="1">
                <a:solidFill>
                  <a:srgbClr val="000000"/>
                </a:solidFill>
                <a:latin typeface="Jura Semi-Bold"/>
                <a:ea typeface="Jura Semi-Bold"/>
                <a:cs typeface="Jura Semi-Bold"/>
                <a:sym typeface="Jura Semi-Bold"/>
              </a:rPr>
              <a:t>Можливості для покращення</a:t>
            </a:r>
          </a:p>
        </p:txBody>
      </p:sp>
      <p:sp>
        <p:nvSpPr>
          <p:cNvPr id="5" name="AutoShape 5"/>
          <p:cNvSpPr/>
          <p:nvPr/>
        </p:nvSpPr>
        <p:spPr>
          <a:xfrm rot="-5400000">
            <a:off x="3889929" y="5032929"/>
            <a:ext cx="10498617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345628" y="2494654"/>
            <a:ext cx="8352955" cy="3347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000000"/>
                </a:solidFill>
                <a:latin typeface="PT Serif Bold"/>
                <a:ea typeface="PT Serif Bold"/>
                <a:cs typeface="PT Serif Bold"/>
                <a:sym typeface="PT Serif Bold"/>
              </a:rPr>
              <a:t>1. Інтеграція</a:t>
            </a:r>
          </a:p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000000"/>
                </a:solidFill>
                <a:latin typeface="PT Serif Bold"/>
                <a:ea typeface="PT Serif Bold"/>
                <a:cs typeface="PT Serif Bold"/>
                <a:sym typeface="PT Serif Bold"/>
              </a:rPr>
              <a:t>a. Інтеграція з існуючими системами моніторингу</a:t>
            </a:r>
          </a:p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000000"/>
                </a:solidFill>
                <a:latin typeface="PT Serif Bold"/>
                <a:ea typeface="PT Serif Bold"/>
                <a:cs typeface="PT Serif Bold"/>
                <a:sym typeface="PT Serif Bold"/>
              </a:rPr>
              <a:t>b. Хмарні сервіси</a:t>
            </a:r>
          </a:p>
          <a:p>
            <a:pPr algn="l">
              <a:lnSpc>
                <a:spcPts val="4480"/>
              </a:lnSpc>
            </a:pPr>
            <a:endParaRPr lang="en-US" sz="3200" b="1">
              <a:solidFill>
                <a:srgbClr val="000000"/>
              </a:solidFill>
              <a:latin typeface="PT Serif Bold"/>
              <a:ea typeface="PT Serif Bold"/>
              <a:cs typeface="PT Serif Bold"/>
              <a:sym typeface="PT Serif Bold"/>
            </a:endParaRPr>
          </a:p>
          <a:p>
            <a:pPr algn="l">
              <a:lnSpc>
                <a:spcPts val="4480"/>
              </a:lnSpc>
            </a:pPr>
            <a:endParaRPr lang="en-US" sz="3200" b="1">
              <a:solidFill>
                <a:srgbClr val="000000"/>
              </a:solidFill>
              <a:latin typeface="PT Serif Bold"/>
              <a:ea typeface="PT Serif Bold"/>
              <a:cs typeface="PT Serif Bold"/>
              <a:sym typeface="PT Serif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582150" y="982084"/>
            <a:ext cx="8223823" cy="6382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PT Serif Bold"/>
                <a:ea typeface="PT Serif Bold"/>
                <a:cs typeface="PT Serif Bold"/>
                <a:sym typeface="PT Serif Bold"/>
              </a:rPr>
              <a:t>2. Р</a:t>
            </a:r>
            <a:r>
              <a:rPr lang="en-US" sz="2600" b="1" u="none" strike="noStrike">
                <a:solidFill>
                  <a:srgbClr val="000000"/>
                </a:solidFill>
                <a:latin typeface="PT Serif Bold"/>
                <a:ea typeface="PT Serif Bold"/>
                <a:cs typeface="PT Serif Bold"/>
                <a:sym typeface="PT Serif Bold"/>
              </a:rPr>
              <a:t>озвиток функціоналу</a:t>
            </a:r>
          </a:p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r>
              <a:rPr lang="en-US" sz="2600" b="1" u="none" strike="noStrike">
                <a:solidFill>
                  <a:srgbClr val="000000"/>
                </a:solidFill>
                <a:latin typeface="PT Serif Bold"/>
                <a:ea typeface="PT Serif Bold"/>
                <a:cs typeface="PT Serif Bold"/>
                <a:sym typeface="PT Serif Bold"/>
              </a:rPr>
              <a:t>a. Покращення виявлення аномалій</a:t>
            </a:r>
          </a:p>
          <a:p>
            <a:pPr marL="561341" lvl="1" indent="-280670" algn="l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b="1" u="none" strike="noStrike">
                <a:solidFill>
                  <a:srgbClr val="000000"/>
                </a:solidFill>
                <a:latin typeface="PT Serif Bold"/>
                <a:ea typeface="PT Serif Bold"/>
                <a:cs typeface="PT Serif Bold"/>
                <a:sym typeface="PT Serif Bold"/>
              </a:rPr>
              <a:t>Машинне навчання: Інтегруйте моделі машинного навчання, такі як Isolation Forest, Autoencoders або LSTM, для більш точного виявлення аномалій.</a:t>
            </a:r>
          </a:p>
          <a:p>
            <a:pPr marL="561341" lvl="1" indent="-280670" algn="l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b="1" u="none" strike="noStrike">
                <a:solidFill>
                  <a:srgbClr val="000000"/>
                </a:solidFill>
                <a:latin typeface="PT Serif Bold"/>
                <a:ea typeface="PT Serif Bold"/>
                <a:cs typeface="PT Serif Bold"/>
                <a:sym typeface="PT Serif Bold"/>
              </a:rPr>
              <a:t>Розширення типів аномалій: Додайте підтримку нових типів аномалій, таких як ботнети, фішинг або атаки на основі DNS.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b="1" u="none" strike="noStrike">
                <a:solidFill>
                  <a:srgbClr val="000000"/>
                </a:solidFill>
                <a:latin typeface="PT Serif Bold"/>
                <a:ea typeface="PT Serif Bold"/>
                <a:cs typeface="PT Serif Bold"/>
                <a:sym typeface="PT Serif Bold"/>
              </a:rPr>
              <a:t>b. Реальний час</a:t>
            </a:r>
          </a:p>
          <a:p>
            <a:pPr marL="561341" lvl="1" indent="-280670" algn="l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b="1" u="none" strike="noStrike">
                <a:solidFill>
                  <a:srgbClr val="000000"/>
                </a:solidFill>
                <a:latin typeface="PT Serif Bold"/>
                <a:ea typeface="PT Serif Bold"/>
                <a:cs typeface="PT Serif Bold"/>
                <a:sym typeface="PT Serif Bold"/>
              </a:rPr>
              <a:t>Потокова обробка даних: Використання Apache Kafka або Apache Flink для обробки трафіку в реальному часі.</a:t>
            </a:r>
          </a:p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endParaRPr lang="en-US" sz="2600" b="1" u="none" strike="noStrike">
              <a:solidFill>
                <a:srgbClr val="000000"/>
              </a:solidFill>
              <a:latin typeface="PT Serif Bold"/>
              <a:ea typeface="PT Serif Bold"/>
              <a:cs typeface="PT Serif Bold"/>
              <a:sym typeface="PT Serif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464</Words>
  <Application>Microsoft Office PowerPoint</Application>
  <PresentationFormat>Довільний</PresentationFormat>
  <Paragraphs>61</Paragraphs>
  <Slides>10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10</vt:i4>
      </vt:variant>
    </vt:vector>
  </HeadingPairs>
  <TitlesOfParts>
    <vt:vector size="18" baseType="lpstr">
      <vt:lpstr>Jura Medium</vt:lpstr>
      <vt:lpstr>HK Grotesk Medium</vt:lpstr>
      <vt:lpstr>Arial</vt:lpstr>
      <vt:lpstr>HK Grotesk Light</vt:lpstr>
      <vt:lpstr>Jura Semi-Bold</vt:lpstr>
      <vt:lpstr>Calibri</vt:lpstr>
      <vt:lpstr>PT Serif Bold</vt:lpstr>
      <vt:lpstr>Office Theme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Синий Творческий Градиент Краткая Слайдовая Презентация Блиц-Резюме</dc:title>
  <dc:creator>sania</dc:creator>
  <cp:lastModifiedBy>sania</cp:lastModifiedBy>
  <cp:revision>2</cp:revision>
  <dcterms:created xsi:type="dcterms:W3CDTF">2006-08-16T00:00:00Z</dcterms:created>
  <dcterms:modified xsi:type="dcterms:W3CDTF">2025-05-25T23:37:21Z</dcterms:modified>
  <dc:identifier>DAGoft83_18</dc:identifier>
</cp:coreProperties>
</file>